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5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70" r:id="rId3"/>
    <p:sldId id="257" r:id="rId4"/>
    <p:sldId id="258" r:id="rId5"/>
    <p:sldId id="268" r:id="rId6"/>
    <p:sldId id="271" r:id="rId7"/>
    <p:sldId id="262" r:id="rId8"/>
    <p:sldId id="273" r:id="rId9"/>
    <p:sldId id="263" r:id="rId10"/>
    <p:sldId id="274" r:id="rId11"/>
    <p:sldId id="272" r:id="rId12"/>
    <p:sldId id="275" r:id="rId13"/>
    <p:sldId id="277" r:id="rId14"/>
    <p:sldId id="278" r:id="rId15"/>
    <p:sldId id="264" r:id="rId16"/>
    <p:sldId id="279" r:id="rId17"/>
    <p:sldId id="280" r:id="rId18"/>
    <p:sldId id="291" r:id="rId19"/>
    <p:sldId id="282" r:id="rId20"/>
    <p:sldId id="281" r:id="rId21"/>
    <p:sldId id="284" r:id="rId22"/>
    <p:sldId id="292" r:id="rId23"/>
    <p:sldId id="288" r:id="rId24"/>
    <p:sldId id="289" r:id="rId25"/>
    <p:sldId id="290" r:id="rId26"/>
    <p:sldId id="283" r:id="rId27"/>
    <p:sldId id="286" r:id="rId28"/>
    <p:sldId id="287" r:id="rId29"/>
    <p:sldId id="299" r:id="rId30"/>
    <p:sldId id="300" r:id="rId31"/>
    <p:sldId id="301" r:id="rId32"/>
    <p:sldId id="302" r:id="rId33"/>
    <p:sldId id="303" r:id="rId34"/>
    <p:sldId id="305" r:id="rId35"/>
    <p:sldId id="306" r:id="rId36"/>
    <p:sldId id="307" r:id="rId37"/>
    <p:sldId id="308" r:id="rId38"/>
    <p:sldId id="304" r:id="rId39"/>
    <p:sldId id="309" r:id="rId40"/>
    <p:sldId id="310" r:id="rId41"/>
    <p:sldId id="311" r:id="rId42"/>
    <p:sldId id="312" r:id="rId43"/>
    <p:sldId id="261" r:id="rId44"/>
    <p:sldId id="269" r:id="rId45"/>
    <p:sldId id="294" r:id="rId46"/>
    <p:sldId id="266" r:id="rId47"/>
    <p:sldId id="296" r:id="rId48"/>
    <p:sldId id="297" r:id="rId49"/>
    <p:sldId id="29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ott Sauber" initials="SS" lastIdx="1" clrIdx="0">
    <p:extLst>
      <p:ext uri="{19B8F6BF-5375-455C-9EA6-DF929625EA0E}">
        <p15:presenceInfo xmlns:p15="http://schemas.microsoft.com/office/powerpoint/2012/main" userId="02508dd8dc2eea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63955" autoAdjust="0"/>
  </p:normalViewPr>
  <p:slideViewPr>
    <p:cSldViewPr snapToGrid="0">
      <p:cViewPr varScale="1">
        <p:scale>
          <a:sx n="58" d="100"/>
          <a:sy n="58" d="100"/>
        </p:scale>
        <p:origin x="100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20T12:06:11.31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20T12:06:11.31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20T12:06:11.31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20T12:06:11.31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20T12:06:11.31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20T12:06:11.31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20T12:06:11.31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20T12:06:11.31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20T12:06:11.31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20T12:06:11.31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308DA-14D0-4C2A-A6CB-D07B1FB4FD00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19C7E-925F-4508-B661-E2E1FC81B5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0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97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61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81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9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08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98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01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22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90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75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2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57EC6A-F5A4-441D-B3C5-D1EF8312A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81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36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41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02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83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70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11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73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82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3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8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46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449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996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46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93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422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2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81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27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6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9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43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19C7E-925F-4508-B661-E2E1FC81B5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7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7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35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7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4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8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83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5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67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4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DEC79-A181-49D7-8B08-779E4A95D129}" type="datetimeFigureOut">
              <a:rPr lang="en-US" smtClean="0"/>
              <a:t>7/23/2016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87F5D-8E06-4A64-B9EB-AC37695E4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62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Razor/issues/8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vepaquette.com/archive/2016/05/22/ASP-NET-Core-Distributed-Cache-Tag-Helper.aspx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telerik.com/kendo-ui/aspnet-mvc/mvc-6/tag-helper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cottsauber/ICC17TagHelper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paquette/TagHelperSamples" TargetMode="External"/><Relationship Id="rId2" Type="http://schemas.openxmlformats.org/officeDocument/2006/relationships/hyperlink" Target="https://docs.asp.net/en/latest/mvc/views/tag-helper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ntaylormullen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ASP.NET Core Tag Helpers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Scott Sauber</a:t>
            </a:r>
          </a:p>
          <a:p>
            <a:r>
              <a:rPr lang="en-US" dirty="0"/>
              <a:t>@</a:t>
            </a:r>
            <a:r>
              <a:rPr lang="en-US" dirty="0" err="1"/>
              <a:t>scottsauber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32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Dev, I feel….</a:t>
            </a:r>
          </a:p>
        </p:txBody>
      </p:sp>
      <p:pic>
        <p:nvPicPr>
          <p:cNvPr id="2052" name="Picture 4" descr="the office frustrated michael scott steve carr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42" y="1445753"/>
            <a:ext cx="5862575" cy="471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86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64159" cy="1325563"/>
          </a:xfrm>
        </p:spPr>
        <p:txBody>
          <a:bodyPr/>
          <a:lstStyle/>
          <a:p>
            <a:r>
              <a:rPr lang="en-US" dirty="0"/>
              <a:t>Example of even more advanced HTML Helper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83" y="5680802"/>
            <a:ext cx="981075" cy="619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2547" y="1703107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Developer code: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46" y="403128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Generated: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2545" y="5786244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Browser Rendered: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3261675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5016632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451" y="4057796"/>
            <a:ext cx="10004611" cy="316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766" y="2185255"/>
            <a:ext cx="10742134" cy="87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2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3936"/>
            <a:ext cx="10515600" cy="1325563"/>
          </a:xfrm>
        </p:spPr>
        <p:txBody>
          <a:bodyPr/>
          <a:lstStyle/>
          <a:p>
            <a:r>
              <a:rPr lang="en-US" dirty="0"/>
              <a:t>As a Dev, I feel….</a:t>
            </a:r>
          </a:p>
        </p:txBody>
      </p:sp>
      <p:pic>
        <p:nvPicPr>
          <p:cNvPr id="3076" name="Picture 4" descr="http://images2.fanpop.com/image/photos/8600000/2x05-Halloween-Animated-gif-the-office-8680498-325-18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764" y="1690688"/>
            <a:ext cx="7379647" cy="424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1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…or how about the Form HTML Helper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540" y="2130252"/>
            <a:ext cx="11720836" cy="10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46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dn1.theodysseyonline.com/files/2015/11/16/6358329101037481041529481243_hyylF2f6uWTctBz9VnXFWpI_10kST0QjEKGu_8d2WWSZg9bhDD909kCNXezEssy6BXxl89nQsV2VsOhtsTDWcIPpXFZIv50L38ypYqURyV-a8trGVvcFXPJBB1p8RCn8PiDWCNoI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156" y="1533820"/>
            <a:ext cx="7703259" cy="399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23936"/>
            <a:ext cx="10515600" cy="1325563"/>
          </a:xfrm>
        </p:spPr>
        <p:txBody>
          <a:bodyPr/>
          <a:lstStyle/>
          <a:p>
            <a:r>
              <a:rPr lang="en-US" dirty="0"/>
              <a:t>As a Dev, I feel….</a:t>
            </a:r>
          </a:p>
        </p:txBody>
      </p:sp>
    </p:spTree>
    <p:extLst>
      <p:ext uri="{BB962C8B-B14F-4D97-AF65-F5344CB8AC3E}">
        <p14:creationId xmlns:p14="http://schemas.microsoft.com/office/powerpoint/2010/main" val="312321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HTML Helpers?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C# instead of HTML Markup</a:t>
            </a:r>
          </a:p>
          <a:p>
            <a:pPr lvl="1"/>
            <a:r>
              <a:rPr lang="en-US" dirty="0"/>
              <a:t>Feels less natural</a:t>
            </a:r>
          </a:p>
          <a:p>
            <a:pPr lvl="1"/>
            <a:r>
              <a:rPr lang="en-US" dirty="0"/>
              <a:t>Designers don’t like it</a:t>
            </a:r>
          </a:p>
          <a:p>
            <a:pPr lvl="1"/>
            <a:r>
              <a:rPr lang="en-US" dirty="0"/>
              <a:t>Less portable if going client-side</a:t>
            </a:r>
          </a:p>
          <a:p>
            <a:r>
              <a:rPr lang="en-US" dirty="0"/>
              <a:t>Fighting the editor for anything but super basic scenarios</a:t>
            </a:r>
          </a:p>
          <a:p>
            <a:r>
              <a:rPr lang="en-US" dirty="0"/>
              <a:t>Some helpers are especially painful</a:t>
            </a:r>
          </a:p>
          <a:p>
            <a:pPr lvl="1"/>
            <a:r>
              <a:rPr lang="en-US" dirty="0"/>
              <a:t>Looking at you form tags</a:t>
            </a:r>
          </a:p>
        </p:txBody>
      </p:sp>
    </p:spTree>
    <p:extLst>
      <p:ext uri="{BB962C8B-B14F-4D97-AF65-F5344CB8AC3E}">
        <p14:creationId xmlns:p14="http://schemas.microsoft.com/office/powerpoint/2010/main" val="104641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are Tag Helpers?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Tag helpers lets server side code participate in the rendering of an HTML element, while still maintaining a great development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590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 vs HTML Helper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8095" y="1624546"/>
            <a:ext cx="269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Tag Helper: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8095" y="3096060"/>
            <a:ext cx="2696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HTML Helper: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2833307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" y="2142676"/>
            <a:ext cx="12050582" cy="4125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6365"/>
          <a:stretch/>
        </p:blipFill>
        <p:spPr>
          <a:xfrm>
            <a:off x="724933" y="3937686"/>
            <a:ext cx="10742134" cy="8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74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778" y="365125"/>
            <a:ext cx="103570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HTML Helpers                             Tag Helpers</a:t>
            </a:r>
          </a:p>
        </p:txBody>
      </p:sp>
      <p:pic>
        <p:nvPicPr>
          <p:cNvPr id="10244" name="Picture 4" descr="../../../_images/reg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46" y="1690688"/>
            <a:ext cx="5524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05" y="1690688"/>
            <a:ext cx="6240841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117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Tag Helpers?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developer experience with existing tooling</a:t>
            </a:r>
          </a:p>
          <a:p>
            <a:r>
              <a:rPr lang="en-US" dirty="0"/>
              <a:t>Easier readability and less context switching</a:t>
            </a:r>
          </a:p>
          <a:p>
            <a:r>
              <a:rPr lang="en-US" dirty="0"/>
              <a:t>Easier to hand off to people familiar with HTML not C#</a:t>
            </a:r>
          </a:p>
          <a:p>
            <a:r>
              <a:rPr lang="en-US" dirty="0"/>
              <a:t>Easier to transition to different framework if needed</a:t>
            </a:r>
          </a:p>
        </p:txBody>
      </p:sp>
    </p:spTree>
    <p:extLst>
      <p:ext uri="{BB962C8B-B14F-4D97-AF65-F5344CB8AC3E}">
        <p14:creationId xmlns:p14="http://schemas.microsoft.com/office/powerpoint/2010/main" val="330572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Assuming you’re familiar with ASP.NET MVC (4.6 or Core)</a:t>
            </a:r>
          </a:p>
          <a:p>
            <a:r>
              <a:rPr lang="en-US" dirty="0"/>
              <a:t>Assuming you’re at least briefly familiar with ASP.NET Core</a:t>
            </a:r>
          </a:p>
          <a:p>
            <a:pPr lvl="1"/>
            <a:r>
              <a:rPr lang="en-US" dirty="0"/>
              <a:t>Though not super important</a:t>
            </a:r>
          </a:p>
        </p:txBody>
      </p:sp>
    </p:spTree>
    <p:extLst>
      <p:ext uri="{BB962C8B-B14F-4D97-AF65-F5344CB8AC3E}">
        <p14:creationId xmlns:p14="http://schemas.microsoft.com/office/powerpoint/2010/main" val="629175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of Tag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Tag Helpers turn purple</a:t>
            </a:r>
          </a:p>
          <a:p>
            <a:pPr lvl="1"/>
            <a:r>
              <a:rPr lang="en-US" dirty="0"/>
              <a:t>Make sure to build your project first</a:t>
            </a:r>
          </a:p>
          <a:p>
            <a:r>
              <a:rPr lang="en-US" dirty="0"/>
              <a:t>Attributes will have an asp- at the beginning of them to signify they are server side.</a:t>
            </a:r>
          </a:p>
          <a:p>
            <a:r>
              <a:rPr lang="en-US" dirty="0"/>
              <a:t>By default, Tag Helpers do not require a pre-fix at the beginning of the HTML Element</a:t>
            </a:r>
          </a:p>
          <a:p>
            <a:pPr lvl="1"/>
            <a:r>
              <a:rPr lang="en-US" dirty="0"/>
              <a:t>This is configurable via _</a:t>
            </a:r>
            <a:r>
              <a:rPr lang="en-US" dirty="0" err="1"/>
              <a:t>ViewStart.cshtml</a:t>
            </a:r>
            <a:r>
              <a:rPr lang="en-US" dirty="0"/>
              <a:t> then adding @</a:t>
            </a:r>
            <a:r>
              <a:rPr lang="en-US" dirty="0" err="1"/>
              <a:t>tagHelperPrefix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This will make </a:t>
            </a:r>
            <a:r>
              <a:rPr lang="en-US" dirty="0" err="1"/>
              <a:t>th</a:t>
            </a:r>
            <a:r>
              <a:rPr lang="en-US" dirty="0"/>
              <a:t> required at the beginning of every tag helper</a:t>
            </a:r>
          </a:p>
          <a:p>
            <a:pPr lvl="2"/>
            <a:r>
              <a:rPr lang="en-US" dirty="0"/>
              <a:t>&lt;</a:t>
            </a:r>
            <a:r>
              <a:rPr lang="en-US" dirty="0" err="1"/>
              <a:t>th:label</a:t>
            </a:r>
            <a:r>
              <a:rPr lang="en-US" dirty="0"/>
              <a:t> class=“control-label” asp-for=“City”&gt;&lt;/</a:t>
            </a:r>
            <a:r>
              <a:rPr lang="en-US" dirty="0" err="1"/>
              <a:t>th:label</a:t>
            </a:r>
            <a:r>
              <a:rPr lang="en-US" dirty="0"/>
              <a:t>&gt;</a:t>
            </a:r>
          </a:p>
          <a:p>
            <a:pPr lvl="1"/>
            <a:r>
              <a:rPr lang="en-US" dirty="0">
                <a:hlinkClick r:id="rId3"/>
              </a:rPr>
              <a:t>https://github.com/aspnet/Razor/issues/88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9676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 of Tag Helpers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create your own tag helper</a:t>
            </a:r>
          </a:p>
          <a:p>
            <a:pPr lvl="1"/>
            <a:r>
              <a:rPr lang="en-US" dirty="0"/>
              <a:t>Suffix your </a:t>
            </a:r>
            <a:r>
              <a:rPr lang="en-US" dirty="0" err="1"/>
              <a:t>TagHelper</a:t>
            </a:r>
            <a:r>
              <a:rPr lang="en-US" dirty="0"/>
              <a:t> with the word </a:t>
            </a:r>
            <a:r>
              <a:rPr lang="en-US" dirty="0" err="1"/>
              <a:t>TagHelper</a:t>
            </a:r>
            <a:r>
              <a:rPr lang="en-US" dirty="0"/>
              <a:t> like </a:t>
            </a:r>
            <a:r>
              <a:rPr lang="en-US" dirty="0" err="1"/>
              <a:t>HelloWorldTagHelper</a:t>
            </a:r>
            <a:endParaRPr lang="en-US" dirty="0"/>
          </a:p>
          <a:p>
            <a:pPr lvl="1"/>
            <a:r>
              <a:rPr lang="en-US" dirty="0"/>
              <a:t>By convention, names like </a:t>
            </a:r>
            <a:r>
              <a:rPr lang="en-US" dirty="0" err="1"/>
              <a:t>HelloWorldTagHelper</a:t>
            </a:r>
            <a:r>
              <a:rPr lang="en-US" dirty="0"/>
              <a:t> that are Pascal Cased will need to be used like &lt;hello-world&gt; with the – in between the two upper cased words</a:t>
            </a:r>
          </a:p>
          <a:p>
            <a:pPr lvl="2"/>
            <a:r>
              <a:rPr lang="en-US" dirty="0"/>
              <a:t>Lower kebab casing</a:t>
            </a:r>
          </a:p>
        </p:txBody>
      </p:sp>
    </p:spTree>
    <p:extLst>
      <p:ext uri="{BB962C8B-B14F-4D97-AF65-F5344CB8AC3E}">
        <p14:creationId xmlns:p14="http://schemas.microsoft.com/office/powerpoint/2010/main" val="3559506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the Tag Helper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Go to </a:t>
            </a:r>
            <a:r>
              <a:rPr lang="en-US" b="1" dirty="0"/>
              <a:t>Tools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=&gt; </a:t>
            </a:r>
            <a:r>
              <a:rPr lang="en-US" b="1" dirty="0"/>
              <a:t>Options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=&gt; </a:t>
            </a:r>
            <a:r>
              <a:rPr lang="en-US" b="1" dirty="0"/>
              <a:t>Environments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=&gt; </a:t>
            </a:r>
            <a:r>
              <a:rPr lang="en-US" b="1" dirty="0"/>
              <a:t>Fonts and Colors</a:t>
            </a:r>
          </a:p>
        </p:txBody>
      </p:sp>
      <p:pic>
        <p:nvPicPr>
          <p:cNvPr id="11266" name="Picture 2" descr="../../../_images/fontoptions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49"/>
          <a:stretch/>
        </p:blipFill>
        <p:spPr bwMode="auto">
          <a:xfrm>
            <a:off x="838200" y="2475915"/>
            <a:ext cx="10459008" cy="409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456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enable Tag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/>
          <a:lstStyle/>
          <a:p>
            <a:r>
              <a:rPr lang="en-US" dirty="0"/>
              <a:t>Go to /Views/_</a:t>
            </a:r>
            <a:r>
              <a:rPr lang="en-US" dirty="0" err="1"/>
              <a:t>ViewImports.cshtml</a:t>
            </a:r>
            <a:endParaRPr lang="en-US" dirty="0"/>
          </a:p>
          <a:p>
            <a:pPr lvl="1"/>
            <a:r>
              <a:rPr lang="en-US" dirty="0"/>
              <a:t>Old /Views/</a:t>
            </a:r>
            <a:r>
              <a:rPr lang="en-US" dirty="0" err="1"/>
              <a:t>web.config</a:t>
            </a:r>
            <a:r>
              <a:rPr lang="en-US" dirty="0"/>
              <a:t>, essentially</a:t>
            </a:r>
          </a:p>
          <a:p>
            <a:r>
              <a:rPr lang="en-US" dirty="0"/>
              <a:t>Add this line to use Microsoft delivered </a:t>
            </a:r>
            <a:r>
              <a:rPr lang="en-US" dirty="0" err="1"/>
              <a:t>TagHelpers</a:t>
            </a:r>
            <a:r>
              <a:rPr lang="en-US" dirty="0"/>
              <a:t>: 	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addTagHelper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*, </a:t>
            </a:r>
            <a:r>
              <a:rPr lang="en-US" alt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Microsoft.AspNetCore.Mvc.TagHelpers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en-US" sz="3600" dirty="0">
              <a:latin typeface="Arial" panose="020B0604020202020204" pitchFamily="34" charset="0"/>
            </a:endParaRPr>
          </a:p>
          <a:p>
            <a:r>
              <a:rPr lang="en-US" dirty="0"/>
              <a:t>Add this line to use your own custom Tag Helpers:</a:t>
            </a:r>
            <a:br>
              <a:rPr lang="en-US" dirty="0"/>
            </a:br>
            <a:r>
              <a:rPr lang="en-US" dirty="0"/>
              <a:t>	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addTagHelper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*, </a:t>
            </a:r>
            <a:r>
              <a:rPr lang="en-US" alt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RootNamespaceHere</a:t>
            </a:r>
            <a:endParaRPr lang="en-US" altLang="en-US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US" dirty="0"/>
              <a:t>To remove Tag Helpers (for some reason)</a:t>
            </a:r>
            <a:r>
              <a:rPr lang="en-US" dirty="0">
                <a:latin typeface="Arial" panose="020B0604020202020204" pitchFamily="34" charset="0"/>
              </a:rPr>
              <a:t>:</a:t>
            </a:r>
            <a:br>
              <a:rPr lang="en-US" dirty="0">
                <a:latin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</a:rPr>
              <a:t> 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removeTagHelper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*, </a:t>
            </a:r>
            <a:r>
              <a:rPr lang="en-US" alt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Microsoft.AspNetCore.Mvc.TagHelpers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141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_</a:t>
            </a:r>
            <a:r>
              <a:rPr lang="en-US" dirty="0" err="1"/>
              <a:t>ViewImports.cshtml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folder inside your view folder can add a _</a:t>
            </a:r>
            <a:r>
              <a:rPr lang="en-US" dirty="0" err="1"/>
              <a:t>ViewImports.cshtml</a:t>
            </a:r>
            <a:r>
              <a:rPr lang="en-US" dirty="0"/>
              <a:t> so that it scopes to just that folder</a:t>
            </a:r>
          </a:p>
        </p:txBody>
      </p:sp>
    </p:spTree>
    <p:extLst>
      <p:ext uri="{BB962C8B-B14F-4D97-AF65-F5344CB8AC3E}">
        <p14:creationId xmlns:p14="http://schemas.microsoft.com/office/powerpoint/2010/main" val="3783647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 out of individual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 ! To the beginning of the opening and closing tag.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473" y="2650256"/>
            <a:ext cx="9684805" cy="112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84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9936" y="2712399"/>
            <a:ext cx="10515600" cy="1325563"/>
          </a:xfrm>
        </p:spPr>
        <p:txBody>
          <a:bodyPr/>
          <a:lstStyle/>
          <a:p>
            <a:r>
              <a:rPr lang="en-US" dirty="0"/>
              <a:t>Built-in Tag Helpers</a:t>
            </a:r>
          </a:p>
        </p:txBody>
      </p:sp>
    </p:spTree>
    <p:extLst>
      <p:ext uri="{BB962C8B-B14F-4D97-AF65-F5344CB8AC3E}">
        <p14:creationId xmlns:p14="http://schemas.microsoft.com/office/powerpoint/2010/main" val="152375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547" y="1703107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Developer code: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46" y="403128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Generated: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3261675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904215" y="2183301"/>
            <a:ext cx="6674177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asp-for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kumimoji="0" lang="en-US" altLang="en-US" sz="3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3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04215" y="4555664"/>
            <a:ext cx="55065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&lt;label for="Name"&gt;Name&lt;/label&gt;</a:t>
            </a:r>
          </a:p>
        </p:txBody>
      </p:sp>
    </p:spTree>
    <p:extLst>
      <p:ext uri="{BB962C8B-B14F-4D97-AF65-F5344CB8AC3E}">
        <p14:creationId xmlns:p14="http://schemas.microsoft.com/office/powerpoint/2010/main" val="3449655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2547" y="1703107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Developer code: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46" y="403128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Generated: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3261675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23890" y="2079879"/>
            <a:ext cx="10311618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="post"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asp-controller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="Employees"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asp-action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="Create"&gt;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@*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6400"/>
                </a:solidFill>
                <a:effectLst/>
                <a:latin typeface="Consolas" panose="020B0609020204030204" pitchFamily="49" charset="0"/>
              </a:rPr>
              <a:t> Some form inputs here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*@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7132"/>
          <a:stretch/>
        </p:blipFill>
        <p:spPr>
          <a:xfrm>
            <a:off x="353430" y="4576723"/>
            <a:ext cx="11591064" cy="14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89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547" y="1703107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Developer code: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46" y="2877982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Generated: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2701499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77798" y="2067306"/>
            <a:ext cx="8517925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asp-for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356" y="3125412"/>
            <a:ext cx="10058718" cy="629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870" y="3969010"/>
            <a:ext cx="2995887" cy="276168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3891867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228" y="4028693"/>
            <a:ext cx="3362716" cy="275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52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Developer, working primarily with web and ASP.NET</a:t>
            </a:r>
          </a:p>
          <a:p>
            <a:r>
              <a:rPr lang="en-US" dirty="0"/>
              <a:t>Worked with the .NET since 2009</a:t>
            </a:r>
          </a:p>
          <a:p>
            <a:r>
              <a:rPr lang="en-US" dirty="0"/>
              <a:t>Avid learner</a:t>
            </a:r>
          </a:p>
          <a:p>
            <a:r>
              <a:rPr lang="en-US" dirty="0"/>
              <a:t>Following ASP.NET Core since the early days</a:t>
            </a:r>
          </a:p>
        </p:txBody>
      </p:sp>
    </p:spTree>
    <p:extLst>
      <p:ext uri="{BB962C8B-B14F-4D97-AF65-F5344CB8AC3E}">
        <p14:creationId xmlns:p14="http://schemas.microsoft.com/office/powerpoint/2010/main" val="1137044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Area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547" y="1703107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Developer code: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46" y="403128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Generated: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3261675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59243" y="2195635"/>
            <a:ext cx="7479957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asp-for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050" b="19149"/>
          <a:stretch/>
        </p:blipFill>
        <p:spPr>
          <a:xfrm>
            <a:off x="1166350" y="4686360"/>
            <a:ext cx="10012395" cy="53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18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Messages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547" y="1703107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Developer code: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46" y="403128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Generated: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3261675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2420" y="2143837"/>
            <a:ext cx="12010768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asp-validation-for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="text-danger"&gt;&lt;/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3741"/>
          <a:stretch/>
        </p:blipFill>
        <p:spPr>
          <a:xfrm>
            <a:off x="445804" y="4959178"/>
            <a:ext cx="11311180" cy="5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64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Summary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40" y="1690688"/>
            <a:ext cx="8382520" cy="2095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740" y="3934600"/>
            <a:ext cx="7503968" cy="270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99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547" y="1703107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Developer code: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46" y="403128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Generated: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3261675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81082" y="2260245"/>
            <a:ext cx="10341293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SelectedCountry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asp-items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Model.Countries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016" y="4832663"/>
            <a:ext cx="8394457" cy="10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99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706465"/>
            <a:ext cx="10515600" cy="1325563"/>
          </a:xfrm>
        </p:spPr>
        <p:txBody>
          <a:bodyPr/>
          <a:lstStyle/>
          <a:p>
            <a:r>
              <a:rPr lang="en-US" dirty="0"/>
              <a:t>And now for the cool Tag Helpers…</a:t>
            </a:r>
          </a:p>
        </p:txBody>
      </p:sp>
    </p:spTree>
    <p:extLst>
      <p:ext uri="{BB962C8B-B14F-4D97-AF65-F5344CB8AC3E}">
        <p14:creationId xmlns:p14="http://schemas.microsoft.com/office/powerpoint/2010/main" val="374298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02" y="2284710"/>
            <a:ext cx="11330258" cy="14470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" y="4079817"/>
            <a:ext cx="11265831" cy="491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3101"/>
          <a:stretch/>
        </p:blipFill>
        <p:spPr>
          <a:xfrm>
            <a:off x="700839" y="5453449"/>
            <a:ext cx="1120344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94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Stylesheets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146"/>
          <a:stretch/>
        </p:blipFill>
        <p:spPr>
          <a:xfrm>
            <a:off x="497923" y="2126131"/>
            <a:ext cx="11651502" cy="181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65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66" y="2204045"/>
            <a:ext cx="11624963" cy="72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82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Environment Tag Helper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4280"/>
            <a:ext cx="11367426" cy="450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Tag Helper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46204" y="2365111"/>
            <a:ext cx="9424088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expires-after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TimeSpan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.FromSeconds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(10)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en-US" sz="2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Last Updated 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.Now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strong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en-US" sz="2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93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talk, but going to dive deep into Tag Helpers</a:t>
            </a:r>
          </a:p>
          <a:p>
            <a:r>
              <a:rPr lang="en-US" dirty="0"/>
              <a:t>What is ASP.NET Core? (brief)</a:t>
            </a:r>
          </a:p>
          <a:p>
            <a:r>
              <a:rPr lang="en-US" dirty="0"/>
              <a:t>What’s wrong with HTML Helpers?</a:t>
            </a:r>
          </a:p>
          <a:p>
            <a:r>
              <a:rPr lang="en-US" dirty="0"/>
              <a:t>What are Tag Helpers?</a:t>
            </a:r>
          </a:p>
          <a:p>
            <a:r>
              <a:rPr lang="en-US" dirty="0"/>
              <a:t>What are benefits over HTML Helpers?</a:t>
            </a:r>
          </a:p>
          <a:p>
            <a:r>
              <a:rPr lang="en-US" dirty="0"/>
              <a:t>Side-by-side comparisons</a:t>
            </a:r>
          </a:p>
          <a:p>
            <a:r>
              <a:rPr lang="en-US" dirty="0"/>
              <a:t>Built-in Tag Helpers</a:t>
            </a:r>
          </a:p>
          <a:p>
            <a:r>
              <a:rPr lang="en-US" dirty="0"/>
              <a:t>Making a custom Tag Helper</a:t>
            </a:r>
          </a:p>
        </p:txBody>
      </p:sp>
    </p:spTree>
    <p:extLst>
      <p:ext uri="{BB962C8B-B14F-4D97-AF65-F5344CB8AC3E}">
        <p14:creationId xmlns:p14="http://schemas.microsoft.com/office/powerpoint/2010/main" val="3135557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Cache Tag Helper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689"/>
          </a:xfrm>
        </p:spPr>
        <p:txBody>
          <a:bodyPr>
            <a:normAutofit/>
          </a:bodyPr>
          <a:lstStyle/>
          <a:p>
            <a:r>
              <a:rPr lang="en-US" dirty="0"/>
              <a:t>Cache Tag Helper is stored in memory</a:t>
            </a:r>
          </a:p>
          <a:p>
            <a:pPr lvl="1"/>
            <a:r>
              <a:rPr lang="en-US" dirty="0"/>
              <a:t>Lost when process restarts</a:t>
            </a:r>
          </a:p>
          <a:p>
            <a:r>
              <a:rPr lang="en-US" dirty="0"/>
              <a:t>Distributed gives you way of storing that more permanently</a:t>
            </a:r>
          </a:p>
          <a:p>
            <a:r>
              <a:rPr lang="en-US" dirty="0"/>
              <a:t>SQL Server and </a:t>
            </a:r>
            <a:r>
              <a:rPr lang="en-US" dirty="0" err="1"/>
              <a:t>Redis</a:t>
            </a:r>
            <a:r>
              <a:rPr lang="en-US" dirty="0"/>
              <a:t> are supported providers</a:t>
            </a:r>
          </a:p>
          <a:p>
            <a:r>
              <a:rPr lang="en-US" dirty="0"/>
              <a:t>If none specified, uses memory (nice for dev)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81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Cache Helper (continued)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02095" y="2218374"/>
            <a:ext cx="11989905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distributed-cache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SomeUniqueName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vary-by-query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iowacodecamp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This will be cached in in a database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distributed-cache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376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Cache Helper (continued)</a:t>
            </a:r>
          </a:p>
        </p:txBody>
      </p:sp>
      <p:pic>
        <p:nvPicPr>
          <p:cNvPr id="7170" name="Picture 2" descr="SQL Server Cache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67" y="2010461"/>
            <a:ext cx="11408271" cy="95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7467" y="6048286"/>
            <a:ext cx="11047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More info: </a:t>
            </a:r>
            <a:r>
              <a:rPr lang="en-US" dirty="0">
                <a:hlinkClick r:id="rId4"/>
              </a:rPr>
              <a:t>http://www.davepaquette.com/archive/2016/05/22/ASP-NET-Core-Distributed-Cache-Tag-Helper.aspx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21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 are still in ASP.NET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7484"/>
          </a:xfrm>
        </p:spPr>
        <p:txBody>
          <a:bodyPr/>
          <a:lstStyle/>
          <a:p>
            <a:r>
              <a:rPr lang="en-US" dirty="0"/>
              <a:t>So if you don’t like tag helpers, then keep using your HTML Helpers</a:t>
            </a:r>
          </a:p>
        </p:txBody>
      </p:sp>
    </p:spTree>
    <p:extLst>
      <p:ext uri="{BB962C8B-B14F-4D97-AF65-F5344CB8AC3E}">
        <p14:creationId xmlns:p14="http://schemas.microsoft.com/office/powerpoint/2010/main" val="2248624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custom tag helper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convention, we should end our tag</a:t>
            </a:r>
          </a:p>
        </p:txBody>
      </p:sp>
    </p:spTree>
    <p:extLst>
      <p:ext uri="{BB962C8B-B14F-4D97-AF65-F5344CB8AC3E}">
        <p14:creationId xmlns:p14="http://schemas.microsoft.com/office/powerpoint/2010/main" val="2001822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Support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Telerik</a:t>
            </a:r>
            <a:endParaRPr lang="en-US" dirty="0"/>
          </a:p>
          <a:p>
            <a:r>
              <a:rPr lang="en-US" dirty="0" err="1"/>
              <a:t>DevExpress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43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and Power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https://github.com/scottsauber/ICC17TagHelpers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430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Official Documentation of Tag Helpers</a:t>
            </a:r>
          </a:p>
          <a:p>
            <a:pPr lvl="1"/>
            <a:r>
              <a:rPr lang="en-US" dirty="0">
                <a:hlinkClick r:id="rId2"/>
              </a:rPr>
              <a:t>https://docs.asp.net/en/latest/mvc/views/tag-helpers/index.html</a:t>
            </a:r>
            <a:endParaRPr lang="en-US" dirty="0"/>
          </a:p>
          <a:p>
            <a:r>
              <a:rPr lang="en-US" dirty="0"/>
              <a:t>Bootstrap Tag Helpers</a:t>
            </a:r>
          </a:p>
          <a:p>
            <a:pPr lvl="1"/>
            <a:r>
              <a:rPr lang="en-US" dirty="0">
                <a:hlinkClick r:id="rId3"/>
              </a:rPr>
              <a:t>https://github.com/dpaquette/TagHelperSamples</a:t>
            </a:r>
            <a:endParaRPr lang="en-US" dirty="0"/>
          </a:p>
          <a:p>
            <a:r>
              <a:rPr lang="en-US" dirty="0"/>
              <a:t>Founding father of Tag Helpers</a:t>
            </a:r>
          </a:p>
          <a:p>
            <a:pPr lvl="1"/>
            <a:r>
              <a:rPr lang="en-US" dirty="0">
                <a:hlinkClick r:id="rId4"/>
              </a:rPr>
              <a:t>https://twitter.com/ntaylormullen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1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03524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16522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7735" y="2811763"/>
            <a:ext cx="2283941" cy="132556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08200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ASP.NET Core?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Brand new ASP.NET Stack written from scratch</a:t>
            </a:r>
          </a:p>
          <a:p>
            <a:r>
              <a:rPr lang="en-US" dirty="0"/>
              <a:t>Just released 1.0 to RTM on June 27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Cross-platform</a:t>
            </a:r>
          </a:p>
          <a:p>
            <a:r>
              <a:rPr lang="en-US" dirty="0"/>
              <a:t>Extremely modular</a:t>
            </a:r>
          </a:p>
          <a:p>
            <a:r>
              <a:rPr lang="en-US" dirty="0"/>
              <a:t>Tag Helpers are an ASP.NET Core feature only, will not be ported to ASP.NET 4.6 anytime soon, if ever</a:t>
            </a:r>
          </a:p>
        </p:txBody>
      </p:sp>
    </p:spTree>
    <p:extLst>
      <p:ext uri="{BB962C8B-B14F-4D97-AF65-F5344CB8AC3E}">
        <p14:creationId xmlns:p14="http://schemas.microsoft.com/office/powerpoint/2010/main" val="367847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Helpers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uses HTML Helpers?</a:t>
            </a:r>
          </a:p>
          <a:p>
            <a:r>
              <a:rPr lang="en-US" dirty="0"/>
              <a:t>Who likes them?</a:t>
            </a:r>
          </a:p>
        </p:txBody>
      </p:sp>
    </p:spTree>
    <p:extLst>
      <p:ext uri="{BB962C8B-B14F-4D97-AF65-F5344CB8AC3E}">
        <p14:creationId xmlns:p14="http://schemas.microsoft.com/office/powerpoint/2010/main" val="382342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super basic HTML Helper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2804" y="1820521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Developer code: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2804" y="3522185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Generated: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2803" y="5353211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Browser Rendered: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2809188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4564145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34" y="3428780"/>
            <a:ext cx="8226074" cy="4341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14055"/>
          <a:stretch/>
        </p:blipFill>
        <p:spPr>
          <a:xfrm>
            <a:off x="2220454" y="1779104"/>
            <a:ext cx="7728616" cy="587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672" y="5304470"/>
            <a:ext cx="1203665" cy="6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1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a Dev, I feel….</a:t>
            </a:r>
          </a:p>
        </p:txBody>
      </p:sp>
      <p:pic>
        <p:nvPicPr>
          <p:cNvPr id="1030" name="Picture 6" descr="wink steve carell michael scott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874" y="1527780"/>
            <a:ext cx="6867520" cy="459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21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more advanced HTML Helper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2547" y="1703107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Developer code: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46" y="4031288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Generated: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2545" y="5786244"/>
            <a:ext cx="289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Browser Rendered: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3261675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5016632"/>
            <a:ext cx="121920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93" y="2218719"/>
            <a:ext cx="11598862" cy="494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687" y="3966433"/>
            <a:ext cx="8226074" cy="4341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524" y="5786244"/>
            <a:ext cx="1203665" cy="62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12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867</Words>
  <Application>Microsoft Office PowerPoint</Application>
  <PresentationFormat>Widescreen</PresentationFormat>
  <Paragraphs>198</Paragraphs>
  <Slides>49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Office Theme</vt:lpstr>
      <vt:lpstr>Introduction to ASP.NET Core Tag Helpers</vt:lpstr>
      <vt:lpstr>Audience</vt:lpstr>
      <vt:lpstr>Who am I? </vt:lpstr>
      <vt:lpstr>Scope</vt:lpstr>
      <vt:lpstr>What is ASP.NET Core?</vt:lpstr>
      <vt:lpstr>HTML Helpers</vt:lpstr>
      <vt:lpstr>Example of a super basic HTML Helper</vt:lpstr>
      <vt:lpstr>As a Dev, I feel….</vt:lpstr>
      <vt:lpstr>Example of a more advanced HTML Helper</vt:lpstr>
      <vt:lpstr>As a Dev, I feel….</vt:lpstr>
      <vt:lpstr>Example of even more advanced HTML Helper</vt:lpstr>
      <vt:lpstr>As a Dev, I feel….</vt:lpstr>
      <vt:lpstr>…or how about the Form HTML Helper</vt:lpstr>
      <vt:lpstr>As a Dev, I feel….</vt:lpstr>
      <vt:lpstr>What’s wrong with HTML Helpers?</vt:lpstr>
      <vt:lpstr>So what are Tag Helpers?</vt:lpstr>
      <vt:lpstr>Tag Helper vs HTML Helper</vt:lpstr>
      <vt:lpstr>HTML Helpers                             Tag Helpers</vt:lpstr>
      <vt:lpstr>Benefits of Tag Helpers?</vt:lpstr>
      <vt:lpstr>Conventions of Tag Helpers</vt:lpstr>
      <vt:lpstr>Conventions of Tag Helpers (continued)</vt:lpstr>
      <vt:lpstr>Customizing the Tag Helper font</vt:lpstr>
      <vt:lpstr>How to enable Tag Helpers</vt:lpstr>
      <vt:lpstr>More on _ViewImports.cshtml</vt:lpstr>
      <vt:lpstr>Opt out of individual elements</vt:lpstr>
      <vt:lpstr>Built-in Tag Helpers</vt:lpstr>
      <vt:lpstr>Labels</vt:lpstr>
      <vt:lpstr>Forms</vt:lpstr>
      <vt:lpstr>Input</vt:lpstr>
      <vt:lpstr>Text Area</vt:lpstr>
      <vt:lpstr>Validation Messages</vt:lpstr>
      <vt:lpstr>Validation Summary</vt:lpstr>
      <vt:lpstr>Select</vt:lpstr>
      <vt:lpstr>And now for the cool Tag Helpers…</vt:lpstr>
      <vt:lpstr>Script</vt:lpstr>
      <vt:lpstr>Stylesheets</vt:lpstr>
      <vt:lpstr>Images</vt:lpstr>
      <vt:lpstr>The Environment Tag Helper</vt:lpstr>
      <vt:lpstr>Cache Tag Helper</vt:lpstr>
      <vt:lpstr>Distributed Cache Tag Helper</vt:lpstr>
      <vt:lpstr>Distributed Cache Helper (continued)</vt:lpstr>
      <vt:lpstr>Distributed Cache Helper (continued)</vt:lpstr>
      <vt:lpstr>HTML Helpers are still in ASP.NET Core</vt:lpstr>
      <vt:lpstr>Let’s make a custom tag helper</vt:lpstr>
      <vt:lpstr>3rd Party Support</vt:lpstr>
      <vt:lpstr>Source code and Power Point</vt:lpstr>
      <vt:lpstr>Resources</vt:lpstr>
      <vt:lpstr>Questions?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ASP.NET Core Tag Helpers</dc:title>
  <dc:creator>Scott Sauber</dc:creator>
  <cp:lastModifiedBy>Scott Sauber</cp:lastModifiedBy>
  <cp:revision>173</cp:revision>
  <dcterms:created xsi:type="dcterms:W3CDTF">2016-07-20T16:47:46Z</dcterms:created>
  <dcterms:modified xsi:type="dcterms:W3CDTF">2016-07-23T06:39:04Z</dcterms:modified>
</cp:coreProperties>
</file>